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434" r:id="rId4"/>
    <p:sldId id="258" r:id="rId5"/>
    <p:sldId id="438" r:id="rId6"/>
    <p:sldId id="445" r:id="rId7"/>
    <p:sldId id="277" r:id="rId8"/>
    <p:sldId id="449" r:id="rId9"/>
    <p:sldId id="450" r:id="rId10"/>
    <p:sldId id="443" r:id="rId11"/>
    <p:sldId id="442" r:id="rId12"/>
    <p:sldId id="265" r:id="rId13"/>
    <p:sldId id="284" r:id="rId14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14" y="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5BA56-94EE-44C2-B04C-DEEAC449986A}" type="datetimeFigureOut">
              <a:rPr lang="pt-PT" smtClean="0"/>
              <a:t>06/09/2024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6C802-67B8-43A7-BDA3-C01C8AD50F9F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19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66607"/>
            <a:ext cx="9144000" cy="1006688"/>
          </a:xfrm>
        </p:spPr>
        <p:txBody>
          <a:bodyPr>
            <a:normAutofit/>
          </a:bodyPr>
          <a:lstStyle/>
          <a:p>
            <a:r>
              <a:rPr lang="pt-PT" dirty="0"/>
              <a:t> </a:t>
            </a:r>
            <a:r>
              <a:rPr lang="pt-PT" sz="2200" b="1" dirty="0">
                <a:latin typeface="Garamond" panose="02020404030301010803" pitchFamily="18" charset="0"/>
              </a:rPr>
              <a:t>INSTITUTO SUPERIOR DE TRANSPORTES E COMUNICAÇÕES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6035" y="1991467"/>
            <a:ext cx="10918209" cy="4577507"/>
          </a:xfrm>
        </p:spPr>
        <p:txBody>
          <a:bodyPr>
            <a:normAutofit/>
          </a:bodyPr>
          <a:lstStyle/>
          <a:p>
            <a:endParaRPr lang="en-US" dirty="0"/>
          </a:p>
          <a:p>
            <a:pPr algn="ctr"/>
            <a:r>
              <a:rPr lang="en-US" sz="2000" b="1" dirty="0" smtClean="0">
                <a:latin typeface="Garamond" panose="02020404030301010803" pitchFamily="18" charset="0"/>
              </a:rPr>
              <a:t>DEPARTAMENTO  </a:t>
            </a:r>
            <a:r>
              <a:rPr lang="en-US" sz="2000" b="1" dirty="0">
                <a:latin typeface="Garamond" panose="02020404030301010803" pitchFamily="18" charset="0"/>
              </a:rPr>
              <a:t>DE GEST</a:t>
            </a:r>
            <a:r>
              <a:rPr lang="en-US" sz="2000" b="1" dirty="0">
                <a:latin typeface="Garamond" panose="02020404030301010803" pitchFamily="18" charset="0"/>
                <a:cs typeface="Calibri" panose="020F0502020204030204" pitchFamily="34" charset="0"/>
              </a:rPr>
              <a:t>Ã</a:t>
            </a:r>
            <a:r>
              <a:rPr lang="en-US" sz="2000" b="1" dirty="0">
                <a:latin typeface="Garamond" panose="02020404030301010803" pitchFamily="18" charset="0"/>
              </a:rPr>
              <a:t>O, ECONOMIA E FINAN</a:t>
            </a:r>
            <a:r>
              <a:rPr lang="en-US" sz="2000" b="1" dirty="0">
                <a:latin typeface="Garamond" panose="02020404030301010803" pitchFamily="18" charset="0"/>
                <a:cs typeface="Calibri" panose="020F0502020204030204" pitchFamily="34" charset="0"/>
              </a:rPr>
              <a:t>ÇA</a:t>
            </a:r>
            <a:endParaRPr lang="en-US" sz="2000" dirty="0">
              <a:latin typeface="Garamond" panose="02020404030301010803" pitchFamily="18" charset="0"/>
            </a:endParaRPr>
          </a:p>
          <a:p>
            <a:pPr algn="ctr"/>
            <a:r>
              <a:rPr lang="en-US" sz="2000" dirty="0">
                <a:latin typeface="Garamond" panose="02020404030301010803" pitchFamily="18" charset="0"/>
              </a:rPr>
              <a:t> </a:t>
            </a:r>
            <a:r>
              <a:rPr lang="en-US" sz="2000" b="1" dirty="0">
                <a:latin typeface="Garamond" panose="02020404030301010803" pitchFamily="18" charset="0"/>
              </a:rPr>
              <a:t>LICENCIATURA EM GEST</a:t>
            </a:r>
            <a:r>
              <a:rPr lang="en-US" sz="2000" b="1" dirty="0">
                <a:latin typeface="Garamond" panose="02020404030301010803" pitchFamily="18" charset="0"/>
                <a:cs typeface="Calibri" panose="020F0502020204030204" pitchFamily="34" charset="0"/>
              </a:rPr>
              <a:t>Ã</a:t>
            </a:r>
            <a:r>
              <a:rPr lang="en-US" sz="2000" b="1" dirty="0">
                <a:latin typeface="Garamond" panose="02020404030301010803" pitchFamily="18" charset="0"/>
              </a:rPr>
              <a:t>O E FINAN</a:t>
            </a:r>
            <a:r>
              <a:rPr lang="en-US" sz="2000" b="1" dirty="0">
                <a:latin typeface="Garamond" panose="02020404030301010803" pitchFamily="18" charset="0"/>
                <a:cs typeface="Calibri" panose="020F0502020204030204" pitchFamily="34" charset="0"/>
              </a:rPr>
              <a:t>ÇA</a:t>
            </a:r>
            <a:endParaRPr lang="en-US" sz="2000" b="1" dirty="0">
              <a:latin typeface="Garamond" panose="02020404030301010803" pitchFamily="18" charset="0"/>
            </a:endParaRPr>
          </a:p>
          <a:p>
            <a:pPr algn="ctr"/>
            <a:endParaRPr lang="en-US" sz="2000" b="1" dirty="0">
              <a:latin typeface="Garamond" panose="02020404030301010803" pitchFamily="18" charset="0"/>
            </a:endParaRPr>
          </a:p>
          <a:p>
            <a:pPr algn="ctr"/>
            <a:r>
              <a:rPr lang="en-US" sz="2000" b="1" dirty="0">
                <a:latin typeface="Garamond" panose="02020404030301010803" pitchFamily="18" charset="0"/>
              </a:rPr>
              <a:t>COMPORTAMENTO ORGANIZACIONAL (CO)</a:t>
            </a:r>
          </a:p>
          <a:p>
            <a:pPr algn="ctr"/>
            <a:endParaRPr lang="en-US" sz="2000" b="1" dirty="0">
              <a:latin typeface="Garamond" panose="02020404030301010803" pitchFamily="18" charset="0"/>
            </a:endParaRPr>
          </a:p>
          <a:p>
            <a:pPr algn="ctr"/>
            <a:r>
              <a:rPr lang="en-US" sz="2000" b="1" dirty="0" smtClean="0">
                <a:latin typeface="Garamond" panose="02020404030301010803" pitchFamily="18" charset="0"/>
              </a:rPr>
              <a:t>DOCENTE</a:t>
            </a:r>
            <a:r>
              <a:rPr lang="x-none" sz="2000" b="1" dirty="0" smtClean="0">
                <a:latin typeface="Garamond" panose="02020404030301010803" pitchFamily="18" charset="0"/>
              </a:rPr>
              <a:t>S</a:t>
            </a:r>
            <a:r>
              <a:rPr lang="en-US" sz="2000" b="1" dirty="0" smtClean="0">
                <a:latin typeface="Garamond" panose="02020404030301010803" pitchFamily="18" charset="0"/>
              </a:rPr>
              <a:t>: </a:t>
            </a:r>
            <a:r>
              <a:rPr lang="en-US" sz="2000" b="1" dirty="0" err="1">
                <a:latin typeface="Garamond" panose="02020404030301010803" pitchFamily="18" charset="0"/>
              </a:rPr>
              <a:t>Juma</a:t>
            </a:r>
            <a:r>
              <a:rPr lang="en-US" sz="2000" b="1" dirty="0">
                <a:latin typeface="Garamond" panose="02020404030301010803" pitchFamily="18" charset="0"/>
              </a:rPr>
              <a:t> </a:t>
            </a:r>
            <a:r>
              <a:rPr lang="en-US" sz="2000" b="1" dirty="0" err="1" smtClean="0">
                <a:latin typeface="Garamond" panose="02020404030301010803" pitchFamily="18" charset="0"/>
              </a:rPr>
              <a:t>Mussa</a:t>
            </a:r>
            <a:r>
              <a:rPr lang="x-none" sz="2000" b="1" dirty="0" smtClean="0">
                <a:latin typeface="Garamond" panose="02020404030301010803" pitchFamily="18" charset="0"/>
              </a:rPr>
              <a:t> (MSC) e Diogo Mutemba </a:t>
            </a:r>
            <a:r>
              <a:rPr lang="en-US" sz="2000" b="1" dirty="0" smtClean="0">
                <a:latin typeface="Garamond" panose="02020404030301010803" pitchFamily="18" charset="0"/>
              </a:rPr>
              <a:t> </a:t>
            </a:r>
            <a:r>
              <a:rPr lang="en-US" sz="2000" b="1" dirty="0">
                <a:latin typeface="Garamond" panose="02020404030301010803" pitchFamily="18" charset="0"/>
              </a:rPr>
              <a:t>(</a:t>
            </a:r>
            <a:r>
              <a:rPr lang="en-US" sz="2000" b="1" dirty="0" smtClean="0">
                <a:latin typeface="Garamond" panose="02020404030301010803" pitchFamily="18" charset="0"/>
              </a:rPr>
              <a:t>M</a:t>
            </a:r>
            <a:r>
              <a:rPr lang="x-none" sz="2000" b="1" dirty="0" smtClean="0">
                <a:latin typeface="Garamond" panose="02020404030301010803" pitchFamily="18" charset="0"/>
              </a:rPr>
              <a:t>BA</a:t>
            </a:r>
            <a:r>
              <a:rPr lang="en-US" sz="2000" b="1" dirty="0" smtClean="0">
                <a:latin typeface="Garamond" panose="02020404030301010803" pitchFamily="18" charset="0"/>
              </a:rPr>
              <a:t>)</a:t>
            </a:r>
            <a:endParaRPr lang="pt-PT" sz="2000" b="1" dirty="0">
              <a:latin typeface="Garamond" panose="02020404030301010803" pitchFamily="18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544046" y="828400"/>
            <a:ext cx="3860800" cy="329184"/>
          </a:xfrm>
        </p:spPr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073254"/>
            <a:ext cx="4114800" cy="648221"/>
          </a:xfrm>
        </p:spPr>
        <p:txBody>
          <a:bodyPr/>
          <a:lstStyle/>
          <a:p>
            <a:r>
              <a:rPr lang="pt-P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Docente: </a:t>
            </a:r>
            <a:r>
              <a:rPr lang="pt-P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Juma</a:t>
            </a:r>
            <a:r>
              <a:rPr lang="pt-P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Mussa</a:t>
            </a:r>
            <a:r>
              <a:rPr lang="pt-P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(MSC),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</a:t>
            </a:fld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2717" y="521197"/>
            <a:ext cx="1131070" cy="97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18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81664"/>
            <a:ext cx="10972800" cy="742335"/>
          </a:xfrm>
        </p:spPr>
        <p:txBody>
          <a:bodyPr>
            <a:normAutofit fontScale="90000"/>
          </a:bodyPr>
          <a:lstStyle/>
          <a:p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>5.</a:t>
            </a:r>
            <a:r>
              <a:rPr lang="x-none" altLang="pt-PT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pt-PT" altLang="pt-PT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pt-PT" altLang="pt-PT" b="1" dirty="0">
                <a:solidFill>
                  <a:schemeClr val="tx1"/>
                </a:solidFill>
                <a:latin typeface="Garamond" panose="02020404030301010803" pitchFamily="18" charset="0"/>
              </a:rPr>
              <a:t>Criar equipes eficazes </a:t>
            </a:r>
            <a: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en-US" altLang="pt-PT" b="1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en-US" altLang="pt-PT" b="1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pt-PT" altLang="pt-PT" sz="4600" b="1" dirty="0">
                <a:latin typeface="Garamond" panose="02020404030301010803" pitchFamily="18" charset="0"/>
              </a:rPr>
              <a:t>5</a:t>
            </a:r>
            <a:r>
              <a:rPr lang="pt-PT" altLang="pt-PT" sz="4600" b="1" dirty="0" smtClean="0">
                <a:latin typeface="Garamond" panose="02020404030301010803" pitchFamily="18" charset="0"/>
              </a:rPr>
              <a:t>.</a:t>
            </a:r>
            <a:r>
              <a:rPr lang="x-none" altLang="pt-PT" sz="4600" b="1" dirty="0">
                <a:latin typeface="Garamond" panose="02020404030301010803" pitchFamily="18" charset="0"/>
              </a:rPr>
              <a:t> </a:t>
            </a:r>
            <a:r>
              <a:rPr lang="pt-PT" altLang="pt-PT" sz="4800" b="1" dirty="0" smtClean="0"/>
              <a:t> </a:t>
            </a:r>
            <a:r>
              <a:rPr lang="pt-PT" altLang="pt-PT" sz="4800" b="1" dirty="0"/>
              <a:t>Criar equipes eficazes (</a:t>
            </a:r>
            <a:r>
              <a:rPr lang="pt-PT" altLang="pt-PT" sz="4800" b="1" dirty="0" err="1"/>
              <a:t>Cont</a:t>
            </a:r>
            <a:r>
              <a:rPr lang="pt-PT" altLang="pt-PT" sz="4800" b="1" dirty="0"/>
              <a:t>.)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pt-PT" altLang="pt-PT" sz="4800" b="1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pt-PT" altLang="pt-PT" sz="6600" b="1" dirty="0"/>
              <a:t>4. Processo</a:t>
            </a:r>
          </a:p>
          <a:p>
            <a:pPr>
              <a:defRPr/>
            </a:pPr>
            <a:r>
              <a:rPr lang="pt-PT" sz="4800" dirty="0"/>
              <a:t>Propósitos comuns;</a:t>
            </a:r>
          </a:p>
          <a:p>
            <a:pPr>
              <a:defRPr/>
            </a:pPr>
            <a:r>
              <a:rPr lang="pt-PT" sz="4800" dirty="0"/>
              <a:t>Metas específicas;</a:t>
            </a:r>
          </a:p>
          <a:p>
            <a:pPr>
              <a:defRPr/>
            </a:pPr>
            <a:r>
              <a:rPr lang="pt-PT" sz="4800" dirty="0"/>
              <a:t>Eficiência da equipe;</a:t>
            </a:r>
          </a:p>
          <a:p>
            <a:pPr>
              <a:defRPr/>
            </a:pPr>
            <a:r>
              <a:rPr lang="pt-PT" sz="4800" dirty="0"/>
              <a:t>Níveis de conflito;</a:t>
            </a:r>
          </a:p>
          <a:p>
            <a:pPr>
              <a:defRPr/>
            </a:pPr>
            <a:r>
              <a:rPr lang="pt-PT" sz="4800" dirty="0"/>
              <a:t>“Folga social”</a:t>
            </a:r>
          </a:p>
          <a:p>
            <a:pPr marL="711200" indent="-711200" algn="just">
              <a:buClr>
                <a:schemeClr val="tx1"/>
              </a:buClr>
              <a:buNone/>
            </a:pPr>
            <a:r>
              <a:rPr lang="pt-PT" altLang="pt-PT" sz="46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 </a:t>
            </a:r>
            <a:endParaRPr lang="en-US" altLang="pt-PT" sz="3200" b="1" dirty="0"/>
          </a:p>
          <a:p>
            <a:pPr marL="457200" indent="-457200">
              <a:lnSpc>
                <a:spcPct val="80000"/>
              </a:lnSpc>
              <a:buNone/>
            </a:pPr>
            <a:endParaRPr lang="en-US" altLang="pt-PT" sz="2800" b="1" dirty="0"/>
          </a:p>
          <a:p>
            <a:pPr marL="711200" indent="-711200" algn="just">
              <a:buClr>
                <a:schemeClr val="tx1"/>
              </a:buClr>
              <a:buNone/>
            </a:pPr>
            <a:endParaRPr lang="pt-PT" altLang="pt-PT" b="1" dirty="0"/>
          </a:p>
          <a:p>
            <a:pPr marL="711200" indent="-711200" algn="just">
              <a:buClr>
                <a:schemeClr val="tx1"/>
              </a:buClr>
              <a:buNone/>
            </a:pPr>
            <a:endParaRPr lang="pt-PT" altLang="pt-PT" b="1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x-none" b="1" dirty="0" smtClean="0"/>
          </a:p>
          <a:p>
            <a:pPr marL="0" indent="0">
              <a:buNone/>
            </a:pP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4901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2890" y="746759"/>
            <a:ext cx="10972800" cy="85344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pt-PT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pt-PT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x-none" sz="27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5. </a:t>
            </a:r>
            <a:r>
              <a:rPr lang="pt-PT" altLang="pt-PT" sz="3100" b="1" dirty="0">
                <a:solidFill>
                  <a:schemeClr val="tx1"/>
                </a:solidFill>
              </a:rPr>
              <a:t>Transformando indivíduos em Membros de equipe.</a:t>
            </a:r>
            <a:br>
              <a:rPr lang="pt-PT" altLang="pt-PT" sz="3100" b="1" dirty="0">
                <a:solidFill>
                  <a:schemeClr val="tx1"/>
                </a:solidFill>
              </a:rPr>
            </a:br>
            <a:r>
              <a:rPr lang="pt-PT" altLang="pt-PT" sz="3100" b="1" dirty="0">
                <a:solidFill>
                  <a:schemeClr val="tx1"/>
                </a:solidFill>
              </a:rPr>
              <a:t>Desafios:</a:t>
            </a:r>
            <a:br>
              <a:rPr lang="pt-PT" altLang="pt-PT" sz="3100" b="1" dirty="0">
                <a:solidFill>
                  <a:schemeClr val="tx1"/>
                </a:solidFill>
              </a:rPr>
            </a:br>
            <a:r>
              <a:rPr lang="pt-PT" altLang="pt-PT" b="1" dirty="0" smtClean="0">
                <a:solidFill>
                  <a:schemeClr val="tx1"/>
                </a:solidFill>
                <a:latin typeface="Garamond" panose="02020404030301010803" pitchFamily="18" charset="0"/>
                <a:ea typeface="Arial Unicode MS" pitchFamily="34" charset="-128"/>
              </a:rPr>
              <a:t/>
            </a:r>
            <a:br>
              <a:rPr lang="pt-PT" altLang="pt-PT" b="1" dirty="0" smtClean="0">
                <a:solidFill>
                  <a:schemeClr val="tx1"/>
                </a:solidFill>
                <a:latin typeface="Garamond" panose="02020404030301010803" pitchFamily="18" charset="0"/>
                <a:ea typeface="Arial Unicode MS" pitchFamily="34" charset="-128"/>
              </a:rPr>
            </a:br>
            <a:r>
              <a:rPr lang="pt-PT" dirty="0" smtClean="0">
                <a:solidFill>
                  <a:srgbClr val="00B050"/>
                </a:solidFill>
                <a:latin typeface="Garamond" panose="02020404030301010803" pitchFamily="18" charset="0"/>
              </a:rPr>
              <a:t/>
            </a:r>
            <a:br>
              <a:rPr lang="pt-PT" dirty="0" smtClean="0">
                <a:solidFill>
                  <a:srgbClr val="00B050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.</a:t>
            </a:r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pt-PT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11366090" cy="5080819"/>
          </a:xfrm>
        </p:spPr>
        <p:txBody>
          <a:bodyPr>
            <a:normAutofit fontScale="85000" lnSpcReduction="20000"/>
          </a:bodyPr>
          <a:lstStyle/>
          <a:p>
            <a:pPr marL="0" indent="0">
              <a:buClr>
                <a:schemeClr val="tx1"/>
              </a:buClr>
              <a:buNone/>
              <a:defRPr/>
            </a:pPr>
            <a:endParaRPr lang="x-none" altLang="pt-PT" sz="3200" dirty="0" smtClean="0">
              <a:latin typeface="Arial" panose="020B0604020202020204" pitchFamily="34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x-none" altLang="pt-PT" sz="3200" b="1" dirty="0" smtClean="0">
                <a:solidFill>
                  <a:srgbClr val="00B050"/>
                </a:solidFill>
              </a:rPr>
              <a:t>6. </a:t>
            </a:r>
            <a:r>
              <a:rPr lang="pt-PT" altLang="pt-PT" sz="3200" b="1" dirty="0" smtClean="0">
                <a:solidFill>
                  <a:srgbClr val="00B050"/>
                </a:solidFill>
              </a:rPr>
              <a:t>Transformando </a:t>
            </a:r>
            <a:r>
              <a:rPr lang="pt-PT" altLang="pt-PT" sz="3200" b="1" dirty="0">
                <a:solidFill>
                  <a:srgbClr val="00B050"/>
                </a:solidFill>
              </a:rPr>
              <a:t>indivíduos em Membros de equipe.</a:t>
            </a:r>
          </a:p>
          <a:p>
            <a:pPr>
              <a:defRPr/>
            </a:pPr>
            <a:r>
              <a:rPr lang="pt-PT" altLang="pt-PT" sz="3200" b="1" dirty="0">
                <a:solidFill>
                  <a:srgbClr val="00B050"/>
                </a:solidFill>
              </a:rPr>
              <a:t>Desafios: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pt-PT" altLang="pt-PT" sz="3200" dirty="0"/>
              <a:t>I) Cultura individualista do país;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pt-PT" altLang="pt-PT" sz="32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pt-PT" altLang="pt-PT" sz="3200" dirty="0"/>
              <a:t>ii) Equipes introduzidas em organizações que sempre valorizaram realizações individualistas.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pt-PT" altLang="pt-PT" sz="32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pt-PT" altLang="pt-PT" sz="3200" b="1" dirty="0"/>
              <a:t>Medidas para transformar indivíduos em equipe:</a:t>
            </a:r>
          </a:p>
          <a:p>
            <a:pPr marL="514350" indent="-514350">
              <a:buFont typeface="Wingdings" panose="05000000000000000000" pitchFamily="2" charset="2"/>
              <a:buAutoNum type="romanUcParenR"/>
              <a:defRPr/>
            </a:pPr>
            <a:r>
              <a:rPr lang="pt-PT" altLang="pt-PT" sz="3200" b="1" dirty="0"/>
              <a:t>Selecção;</a:t>
            </a:r>
          </a:p>
          <a:p>
            <a:pPr marL="514350" indent="-514350">
              <a:buFont typeface="Wingdings" panose="05000000000000000000" pitchFamily="2" charset="2"/>
              <a:buAutoNum type="romanUcParenR"/>
              <a:defRPr/>
            </a:pPr>
            <a:r>
              <a:rPr lang="pt-PT" altLang="pt-PT" sz="3200" b="1" dirty="0"/>
              <a:t>Treinamento;</a:t>
            </a:r>
          </a:p>
          <a:p>
            <a:pPr marL="514350" indent="-514350">
              <a:buFont typeface="Wingdings" panose="05000000000000000000" pitchFamily="2" charset="2"/>
              <a:buAutoNum type="romanUcParenR"/>
              <a:defRPr/>
            </a:pPr>
            <a:r>
              <a:rPr lang="pt-PT" altLang="pt-PT" sz="3200" b="1" dirty="0"/>
              <a:t>Recompensa.</a:t>
            </a:r>
          </a:p>
          <a:p>
            <a:pPr marL="0" indent="0">
              <a:buClr>
                <a:schemeClr val="tx1"/>
              </a:buClr>
              <a:buNone/>
              <a:defRPr/>
            </a:pPr>
            <a:endParaRPr lang="x-none" sz="3200" dirty="0" smtClean="0">
              <a:solidFill>
                <a:srgbClr val="00B050"/>
              </a:solidFill>
              <a:latin typeface="Garamond" panose="02020404030301010803" pitchFamily="18" charset="0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9492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1036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endParaRPr lang="pt-PT" sz="3200" b="1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9934"/>
            <a:ext cx="10515600" cy="5167029"/>
          </a:xfrm>
        </p:spPr>
        <p:txBody>
          <a:bodyPr/>
          <a:lstStyle/>
          <a:p>
            <a:pPr marL="0" indent="0">
              <a:buNone/>
            </a:pPr>
            <a:endParaRPr lang="x-none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x-none" b="1" dirty="0" smtClean="0">
                <a:latin typeface="Garamond" panose="02020404030301010803" pitchFamily="18" charset="0"/>
              </a:rPr>
              <a:t>Biografia utilizada</a:t>
            </a:r>
          </a:p>
          <a:p>
            <a:pPr marL="0" indent="0">
              <a:buNone/>
            </a:pPr>
            <a:endParaRPr lang="x-none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x-none" b="1" dirty="0" smtClean="0">
                <a:latin typeface="Garamond" panose="02020404030301010803" pitchFamily="18" charset="0"/>
              </a:rPr>
              <a:t>BERGAMINI,  C.W.  Psicodin</a:t>
            </a:r>
            <a:r>
              <a:rPr lang="pt-PT" b="1" dirty="0" smtClean="0">
                <a:latin typeface="Garamond" panose="02020404030301010803" pitchFamily="18" charset="0"/>
              </a:rPr>
              <a:t>â</a:t>
            </a:r>
            <a:r>
              <a:rPr lang="x-none" b="1" dirty="0" smtClean="0">
                <a:latin typeface="Garamond" panose="02020404030301010803" pitchFamily="18" charset="0"/>
              </a:rPr>
              <a:t>mica da vida organizacional: Motiva</a:t>
            </a:r>
            <a:r>
              <a:rPr lang="pt-PT" b="1" dirty="0" err="1" smtClean="0">
                <a:latin typeface="Garamond" panose="02020404030301010803" pitchFamily="18" charset="0"/>
              </a:rPr>
              <a:t>çã</a:t>
            </a:r>
            <a:r>
              <a:rPr lang="x-none" b="1" dirty="0" smtClean="0">
                <a:latin typeface="Garamond" panose="02020404030301010803" pitchFamily="18" charset="0"/>
              </a:rPr>
              <a:t>o e Lidera</a:t>
            </a:r>
            <a:r>
              <a:rPr lang="pt-PT" b="1" dirty="0" err="1" smtClean="0">
                <a:latin typeface="Garamond" panose="02020404030301010803" pitchFamily="18" charset="0"/>
              </a:rPr>
              <a:t>çã</a:t>
            </a:r>
            <a:r>
              <a:rPr lang="x-none" b="1" dirty="0" smtClean="0">
                <a:latin typeface="Garamond" panose="02020404030301010803" pitchFamily="18" charset="0"/>
              </a:rPr>
              <a:t>o</a:t>
            </a:r>
            <a:r>
              <a:rPr lang="x-none" b="1" i="1" dirty="0" smtClean="0">
                <a:latin typeface="Garamond" panose="02020404030301010803" pitchFamily="18" charset="0"/>
              </a:rPr>
              <a:t>.</a:t>
            </a:r>
            <a:r>
              <a:rPr lang="en-US" b="1" i="1" dirty="0" smtClean="0">
                <a:latin typeface="Garamond" panose="02020404030301010803" pitchFamily="18" charset="0"/>
              </a:rPr>
              <a:t> </a:t>
            </a:r>
            <a:r>
              <a:rPr lang="x-none" b="1" i="1" dirty="0" smtClean="0">
                <a:latin typeface="Garamond" panose="02020404030301010803" pitchFamily="18" charset="0"/>
              </a:rPr>
              <a:t>S</a:t>
            </a:r>
            <a:r>
              <a:rPr lang="pt-PT" b="1" i="1" dirty="0" smtClean="0">
                <a:latin typeface="Garamond" panose="02020404030301010803" pitchFamily="18" charset="0"/>
              </a:rPr>
              <a:t>ã</a:t>
            </a:r>
            <a:r>
              <a:rPr lang="x-none" b="1" i="1" dirty="0" smtClean="0">
                <a:latin typeface="Garamond" panose="02020404030301010803" pitchFamily="18" charset="0"/>
              </a:rPr>
              <a:t>o Paulo: Atlas. 2015.</a:t>
            </a:r>
          </a:p>
          <a:p>
            <a:pPr marL="0" indent="0">
              <a:buNone/>
            </a:pPr>
            <a:endParaRPr lang="x-none" b="1" i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x-none" i="1" dirty="0" smtClean="0"/>
              <a:t>.</a:t>
            </a:r>
            <a:endParaRPr lang="pt-PT" i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996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t-PT" sz="3200" b="1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3" y="1392072"/>
            <a:ext cx="11067197" cy="51042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x-none" sz="2400" b="0" dirty="0" smtClean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endParaRPr lang="x-none" sz="4800" dirty="0" smtClean="0">
              <a:latin typeface="Kristen ITC" panose="03050502040202030202" pitchFamily="66" charset="0"/>
            </a:endParaRPr>
          </a:p>
          <a:p>
            <a:pPr marL="0" indent="0" algn="ctr">
              <a:buNone/>
            </a:pPr>
            <a:endParaRPr lang="x-none" sz="4800" dirty="0">
              <a:latin typeface="Kristen ITC" panose="03050502040202030202" pitchFamily="66" charset="0"/>
            </a:endParaRPr>
          </a:p>
          <a:p>
            <a:pPr marL="0" indent="0" algn="ctr">
              <a:buNone/>
            </a:pPr>
            <a:endParaRPr lang="x-none" sz="4800" dirty="0" smtClean="0">
              <a:latin typeface="Kristen ITC" panose="03050502040202030202" pitchFamily="66" charset="0"/>
            </a:endParaRPr>
          </a:p>
          <a:p>
            <a:pPr marL="0" indent="0" algn="ctr">
              <a:buNone/>
            </a:pPr>
            <a:r>
              <a:rPr lang="x-none" sz="4800" dirty="0" smtClean="0">
                <a:latin typeface="Kristen ITC" panose="03050502040202030202" pitchFamily="66" charset="0"/>
              </a:rPr>
              <a:t>FIM </a:t>
            </a:r>
            <a:endParaRPr lang="x-none" sz="4800" dirty="0">
              <a:latin typeface="Kristen ITC" panose="03050502040202030202" pitchFamily="66" charset="0"/>
            </a:endParaRPr>
          </a:p>
          <a:p>
            <a:pPr marL="0" indent="0" algn="ctr">
              <a:buNone/>
            </a:pPr>
            <a:endParaRPr lang="pt-PT" sz="2400" b="0" dirty="0">
              <a:latin typeface="Ink Free" panose="03080402000500000000" pitchFamily="66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1487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696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x-none" dirty="0" smtClean="0"/>
              <a:t>                               </a:t>
            </a:r>
            <a:r>
              <a:rPr lang="en-US" b="1" dirty="0" smtClean="0">
                <a:latin typeface="Garamond" panose="02020404030301010803" pitchFamily="18" charset="0"/>
              </a:rPr>
              <a:t>AULA-</a:t>
            </a:r>
            <a:r>
              <a:rPr lang="x-none" b="1" dirty="0">
                <a:latin typeface="Garamond" panose="02020404030301010803" pitchFamily="18" charset="0"/>
              </a:rPr>
              <a:t> </a:t>
            </a:r>
            <a:r>
              <a:rPr lang="x-none" b="1" dirty="0" smtClean="0">
                <a:latin typeface="Garamond" panose="02020404030301010803" pitchFamily="18" charset="0"/>
              </a:rPr>
              <a:t>10</a:t>
            </a:r>
            <a:r>
              <a:rPr lang="en-US" sz="3200" dirty="0" smtClean="0">
                <a:latin typeface="Garamond" panose="02020404030301010803" pitchFamily="18" charset="0"/>
              </a:rPr>
              <a:t>    </a:t>
            </a:r>
            <a:endParaRPr lang="pt-PT" sz="32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319" y="914401"/>
            <a:ext cx="11136573" cy="51766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PT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x-none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x-none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x-none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x-none" sz="2800" b="1" dirty="0" smtClean="0">
                <a:latin typeface="+mj-lt"/>
                <a:cs typeface="Times New Roman" panose="02020603050405020304" pitchFamily="18" charset="0"/>
              </a:rPr>
              <a:t>Sum</a:t>
            </a:r>
            <a:r>
              <a:rPr lang="pt-PT" sz="2800" b="1" dirty="0" smtClean="0">
                <a:latin typeface="+mj-lt"/>
                <a:cs typeface="Times New Roman" panose="02020603050405020304" pitchFamily="18" charset="0"/>
              </a:rPr>
              <a:t>á</a:t>
            </a:r>
            <a:r>
              <a:rPr lang="x-none" sz="2800" b="1" dirty="0" smtClean="0">
                <a:latin typeface="+mj-lt"/>
                <a:cs typeface="Times New Roman" panose="02020603050405020304" pitchFamily="18" charset="0"/>
              </a:rPr>
              <a:t>rio</a:t>
            </a:r>
            <a:r>
              <a:rPr lang="x-none" sz="44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: </a:t>
            </a:r>
            <a:r>
              <a:rPr lang="pt-PT" altLang="pt-PT" sz="4400" b="1" dirty="0" smtClean="0">
                <a:latin typeface="Arial" panose="020B0604020202020204" pitchFamily="34" charset="0"/>
              </a:rPr>
              <a:t> </a:t>
            </a:r>
            <a:r>
              <a:rPr lang="x-none" altLang="pt-PT" sz="3600" b="1" dirty="0" smtClean="0">
                <a:latin typeface="Garamond" panose="02020404030301010803" pitchFamily="18" charset="0"/>
              </a:rPr>
              <a:t>Equipe de Trabalho</a:t>
            </a:r>
            <a:endParaRPr lang="pt-PT" sz="3600" b="1" dirty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PT" sz="36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</a:t>
            </a:r>
            <a:r>
              <a:rPr lang="x-none" dirty="0" smtClean="0"/>
              <a:t>s</a:t>
            </a:r>
            <a:r>
              <a:rPr lang="pt-PT" dirty="0" smtClean="0"/>
              <a:t>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 smtClean="0"/>
              <a:t>Mussa</a:t>
            </a:r>
            <a:r>
              <a:rPr lang="x-none" dirty="0" smtClean="0"/>
              <a:t> (MSC) e Diogo Mutemba</a:t>
            </a:r>
            <a:r>
              <a:rPr lang="pt-PT" dirty="0" smtClean="0"/>
              <a:t> (</a:t>
            </a:r>
            <a:r>
              <a:rPr lang="x-none" dirty="0" smtClean="0"/>
              <a:t>MBA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7024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2800" b="1" spc="0" dirty="0" smtClean="0">
                <a:solidFill>
                  <a:srgbClr val="292934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pt-PT" sz="2800" b="1" spc="0" dirty="0" smtClean="0">
                <a:solidFill>
                  <a:srgbClr val="292934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pt-PT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104" y="1600200"/>
            <a:ext cx="10972800" cy="4876800"/>
          </a:xfrm>
        </p:spPr>
        <p:txBody>
          <a:bodyPr>
            <a:normAutofit fontScale="25000" lnSpcReduction="20000"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x-none" sz="160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Objectivo </a:t>
            </a:r>
            <a:r>
              <a:rPr lang="x-none" sz="16000" b="1" dirty="0">
                <a:solidFill>
                  <a:srgbClr val="00B050"/>
                </a:solidFill>
                <a:latin typeface="Garamond" panose="02020404030301010803" pitchFamily="18" charset="0"/>
              </a:rPr>
              <a:t>da aula</a:t>
            </a:r>
            <a:r>
              <a:rPr lang="x-none" sz="160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:</a:t>
            </a:r>
          </a:p>
          <a:p>
            <a:pPr marL="0" indent="0">
              <a:buNone/>
              <a:defRPr/>
            </a:pPr>
            <a:endParaRPr lang="x-none" altLang="pt-PT" sz="9600" dirty="0" smtClean="0"/>
          </a:p>
          <a:p>
            <a:pPr marL="0" indent="0">
              <a:lnSpc>
                <a:spcPct val="170000"/>
              </a:lnSpc>
              <a:buNone/>
              <a:defRPr/>
            </a:pPr>
            <a:r>
              <a:rPr lang="x-none" altLang="pt-PT" sz="9600" dirty="0" smtClean="0"/>
              <a:t>1. </a:t>
            </a:r>
            <a:r>
              <a:rPr lang="pt-PT" altLang="pt-PT" sz="9600" dirty="0" smtClean="0"/>
              <a:t>Explicar </a:t>
            </a:r>
            <a:r>
              <a:rPr lang="pt-PT" altLang="pt-PT" sz="9600" dirty="0"/>
              <a:t>a crescente popularidade das equipes nas organizações;</a:t>
            </a:r>
          </a:p>
          <a:p>
            <a:pPr marL="0" indent="0">
              <a:lnSpc>
                <a:spcPct val="170000"/>
              </a:lnSpc>
              <a:buNone/>
              <a:defRPr/>
            </a:pPr>
            <a:r>
              <a:rPr lang="x-none" altLang="pt-PT" sz="9600" dirty="0" smtClean="0"/>
              <a:t>2. </a:t>
            </a:r>
            <a:r>
              <a:rPr lang="pt-PT" altLang="pt-PT" sz="9600" dirty="0" smtClean="0"/>
              <a:t>Comparar </a:t>
            </a:r>
            <a:r>
              <a:rPr lang="pt-PT" altLang="pt-PT" sz="9600" dirty="0"/>
              <a:t>grupos das equipes;</a:t>
            </a:r>
          </a:p>
          <a:p>
            <a:pPr marL="0" indent="0">
              <a:lnSpc>
                <a:spcPct val="170000"/>
              </a:lnSpc>
              <a:buNone/>
              <a:defRPr/>
            </a:pPr>
            <a:r>
              <a:rPr lang="x-none" altLang="pt-PT" sz="9600" dirty="0" smtClean="0"/>
              <a:t>3. </a:t>
            </a:r>
            <a:r>
              <a:rPr lang="pt-PT" altLang="pt-PT" sz="9600" dirty="0" smtClean="0"/>
              <a:t>Identificar </a:t>
            </a:r>
            <a:r>
              <a:rPr lang="pt-PT" altLang="pt-PT" sz="9600" dirty="0"/>
              <a:t>tipos de equipes,</a:t>
            </a:r>
          </a:p>
          <a:p>
            <a:pPr marL="0" indent="0">
              <a:lnSpc>
                <a:spcPct val="170000"/>
              </a:lnSpc>
              <a:buNone/>
              <a:defRPr/>
            </a:pPr>
            <a:r>
              <a:rPr lang="x-none" altLang="pt-PT" sz="9600" dirty="0" smtClean="0"/>
              <a:t>4. </a:t>
            </a:r>
            <a:r>
              <a:rPr lang="pt-PT" altLang="pt-PT" sz="9600" dirty="0" smtClean="0"/>
              <a:t>Especificar </a:t>
            </a:r>
            <a:r>
              <a:rPr lang="pt-PT" altLang="pt-PT" sz="9600" dirty="0"/>
              <a:t>as características das equipes eficazes;</a:t>
            </a:r>
          </a:p>
          <a:p>
            <a:pPr marL="0" indent="0">
              <a:buClr>
                <a:schemeClr val="tx1"/>
              </a:buClr>
              <a:buNone/>
              <a:defRPr/>
            </a:pPr>
            <a:endParaRPr lang="pt-PT" altLang="pt-PT" sz="9600" b="1" dirty="0"/>
          </a:p>
          <a:p>
            <a:pPr marL="0" indent="0">
              <a:lnSpc>
                <a:spcPct val="90000"/>
              </a:lnSpc>
              <a:buNone/>
              <a:defRPr/>
            </a:pPr>
            <a:endParaRPr lang="x-none" altLang="pt-PT" sz="12800" dirty="0" smtClean="0">
              <a:latin typeface="Garamond" panose="02020404030301010803" pitchFamily="18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96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96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 smtClean="0">
              <a:latin typeface="Garamond" panose="02020404030301010803" pitchFamily="18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en-US" altLang="pt-PT" sz="7400" dirty="0"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x-none" sz="7400" b="1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514350" indent="-514350" algn="just">
              <a:lnSpc>
                <a:spcPct val="200000"/>
              </a:lnSpc>
              <a:buFont typeface="+mj-lt"/>
              <a:buAutoNum type="arabicPeriod"/>
              <a:defRPr/>
            </a:pPr>
            <a:endParaRPr lang="x-none" sz="74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0" indent="0">
              <a:buClr>
                <a:schemeClr val="tx1"/>
              </a:buClr>
              <a:buNone/>
              <a:defRPr/>
            </a:pPr>
            <a:endParaRPr lang="x-none" sz="5100" dirty="0">
              <a:latin typeface="Garamond" panose="02020404030301010803" pitchFamily="18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endParaRPr lang="x-none" sz="2800" dirty="0" smtClean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r>
              <a:rPr lang="x-none" sz="2800" dirty="0" smtClean="0"/>
              <a:t> 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endParaRPr lang="pt-PT" sz="2800" dirty="0"/>
          </a:p>
          <a:p>
            <a:pPr marL="0" indent="0">
              <a:buNone/>
            </a:pPr>
            <a:endParaRPr lang="pt-PT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699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717" y="-811162"/>
            <a:ext cx="11243188" cy="11438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/>
              <a:t/>
            </a:r>
            <a:br>
              <a:rPr lang="x-none" dirty="0" smtClean="0"/>
            </a:br>
            <a:r>
              <a:rPr lang="x-none" sz="31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1. </a:t>
            </a:r>
            <a:r>
              <a:rPr lang="pt-PT" altLang="pt-PT" sz="3100" dirty="0">
                <a:solidFill>
                  <a:schemeClr val="tx1"/>
                </a:solidFill>
                <a:latin typeface="Garamond" panose="02020404030301010803" pitchFamily="18" charset="0"/>
              </a:rPr>
              <a:t>Explicar a crescente popularidade das equipes nas organizações.</a:t>
            </a:r>
            <a:br>
              <a:rPr lang="pt-PT" altLang="pt-PT" sz="31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1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1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>
              <a:solidFill>
                <a:schemeClr val="tx1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5845"/>
            <a:ext cx="10972800" cy="5061155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x-none" altLang="pt-PT" sz="2800" b="1" dirty="0" smtClean="0">
                <a:solidFill>
                  <a:srgbClr val="00B050"/>
                </a:solidFill>
              </a:rPr>
              <a:t>a)  </a:t>
            </a:r>
            <a:r>
              <a:rPr lang="pt-PT" altLang="pt-PT" sz="2800" b="1" dirty="0" smtClean="0">
                <a:solidFill>
                  <a:srgbClr val="00B050"/>
                </a:solidFill>
              </a:rPr>
              <a:t>Explicar </a:t>
            </a:r>
            <a:r>
              <a:rPr lang="pt-PT" altLang="pt-PT" sz="2800" b="1" dirty="0">
                <a:solidFill>
                  <a:srgbClr val="00B050"/>
                </a:solidFill>
              </a:rPr>
              <a:t>a crescente popularidade das equipes nas organizações</a:t>
            </a:r>
            <a:r>
              <a:rPr lang="pt-PT" altLang="pt-PT" sz="2800" b="1" dirty="0"/>
              <a:t>.</a:t>
            </a:r>
            <a:br>
              <a:rPr lang="pt-PT" altLang="pt-PT" sz="2800" b="1" dirty="0"/>
            </a:br>
            <a:r>
              <a:rPr lang="pt-PT" sz="2800" dirty="0"/>
              <a:t>Melhorar o desempenho dos indivíduos quando a tarefa requer múltiplas habilidades;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pt-PT" sz="2800" dirty="0"/>
              <a:t>Quando as organizações querem ser mais eficientes e eficazes;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pt-PT" sz="2800" dirty="0"/>
              <a:t>As equipes são mais flexíveis e reagem melhor as mudanças do que departamentos tradicionais;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pt-PT" sz="2800" dirty="0"/>
              <a:t>As equipes tem possibilidade de se restruturar com mais facilidades;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pt-PT" sz="2800" dirty="0"/>
              <a:t>As equipes permitem a participação dos trabalhadores nas decisões operacionais.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pt-PT" sz="2800" dirty="0"/>
          </a:p>
          <a:p>
            <a:pPr marL="0" indent="0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33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altLang="pt-PT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altLang="pt-PT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altLang="pt-PT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altLang="pt-PT" sz="2800" b="1" dirty="0" smtClean="0">
              <a:latin typeface="Garamond" panose="02020404030301010803" pitchFamily="18" charset="0"/>
            </a:endParaRPr>
          </a:p>
          <a:p>
            <a:pPr marL="742950" indent="-742950">
              <a:buAutoNum type="arabicPeriod"/>
              <a:defRPr/>
            </a:pPr>
            <a:endParaRPr lang="x-none" altLang="pt-PT" sz="3800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PT" sz="2800" b="0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PT" sz="2800" dirty="0">
              <a:latin typeface="Garamond" panose="02020404030301010803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3540"/>
            <a:ext cx="3860800" cy="329184"/>
          </a:xfrm>
        </p:spPr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 (MBA)</a:t>
            </a:r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3758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4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2. </a:t>
            </a:r>
            <a:r>
              <a:rPr lang="pt-PT" altLang="pt-PT" sz="4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Comparar </a:t>
            </a:r>
            <a:r>
              <a:rPr lang="pt-PT" altLang="pt-PT" sz="4400" dirty="0">
                <a:solidFill>
                  <a:schemeClr val="tx1"/>
                </a:solidFill>
                <a:latin typeface="Garamond" panose="02020404030301010803" pitchFamily="18" charset="0"/>
              </a:rPr>
              <a:t>grupos das equipes</a:t>
            </a:r>
            <a:r>
              <a:rPr lang="pt-PT" altLang="pt-PT" sz="4400" b="1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sz="4400" b="1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4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44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1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1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711200" indent="-711200">
              <a:buClr>
                <a:schemeClr val="tx1"/>
              </a:buClr>
              <a:buNone/>
            </a:pPr>
            <a:r>
              <a:rPr lang="x-none" altLang="pt-PT" sz="43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b) </a:t>
            </a:r>
            <a:r>
              <a:rPr lang="pt-PT" altLang="pt-PT" sz="4300" dirty="0" smtClean="0">
                <a:solidFill>
                  <a:srgbClr val="00B050"/>
                </a:solidFill>
                <a:latin typeface="Garamond" panose="02020404030301010803" pitchFamily="18" charset="0"/>
              </a:rPr>
              <a:t>Comparar </a:t>
            </a:r>
            <a:r>
              <a:rPr lang="pt-PT" altLang="pt-PT" sz="4300" dirty="0">
                <a:solidFill>
                  <a:srgbClr val="00B050"/>
                </a:solidFill>
                <a:latin typeface="Garamond" panose="02020404030301010803" pitchFamily="18" charset="0"/>
              </a:rPr>
              <a:t>grupos das equipes</a:t>
            </a:r>
            <a:endParaRPr lang="pt-PT" altLang="pt-PT" sz="4300" b="1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pt-PT" altLang="pt-PT" sz="3600" dirty="0">
                <a:latin typeface="Garamond" panose="02020404030301010803" pitchFamily="18" charset="0"/>
              </a:rPr>
              <a:t>Definimos grupo como dois ou mais indivíduos, interdependentes e interactivos que se reúnem visando à obtenção de um terminado objectivo. Os elementos do grupo interagem basicamente para compartilha de informação e entre ajuda dos membros na suas área de responsabilidade</a:t>
            </a:r>
            <a:r>
              <a:rPr lang="pt-PT" altLang="pt-PT" sz="3600" dirty="0" smtClean="0">
                <a:latin typeface="Garamond" panose="02020404030301010803" pitchFamily="18" charset="0"/>
              </a:rPr>
              <a:t>.</a:t>
            </a:r>
            <a:endParaRPr lang="x-none" altLang="pt-PT" sz="3600" dirty="0" smtClean="0">
              <a:latin typeface="Garamond" panose="02020404030301010803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pt-PT" altLang="pt-PT" sz="3600" dirty="0">
              <a:latin typeface="Garamond" panose="02020404030301010803" pitchFamily="18" charset="0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pt-PT" altLang="pt-PT" sz="3600" dirty="0">
                <a:latin typeface="Garamond" panose="02020404030301010803" pitchFamily="18" charset="0"/>
              </a:rPr>
              <a:t>Os grupos de trabalho não tem necessidade de trabalhar em colectivo. O seu desempenho é o somatório de trabalho individual.</a:t>
            </a:r>
          </a:p>
          <a:p>
            <a:pPr marL="711200" indent="-711200">
              <a:buClr>
                <a:schemeClr val="tx1"/>
              </a:buClr>
              <a:buNone/>
            </a:pPr>
            <a:endParaRPr lang="x-none" sz="3600" dirty="0" smtClean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endParaRPr lang="x-none" sz="4500" dirty="0" smtClean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x-none" sz="3200" b="1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PT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</a:t>
            </a:r>
            <a:r>
              <a:rPr lang="x-none" dirty="0" smtClean="0"/>
              <a:t>24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504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8928"/>
            <a:ext cx="10515600" cy="693175"/>
          </a:xfrm>
        </p:spPr>
        <p:txBody>
          <a:bodyPr>
            <a:noAutofit/>
          </a:bodyPr>
          <a:lstStyle/>
          <a:p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>
                <a:solidFill>
                  <a:schemeClr val="tx1"/>
                </a:solidFill>
                <a:latin typeface="Garamond" panose="02020404030301010803" pitchFamily="18" charset="0"/>
              </a:rPr>
              <a:t>2. </a:t>
            </a:r>
            <a: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>Comparar grupos das equipes</a:t>
            </a:r>
            <a:b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2800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5" y="1312606"/>
            <a:ext cx="11628553" cy="55158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endParaRPr lang="x-none" altLang="pt-PT" sz="3600" b="1" dirty="0" smtClean="0">
              <a:latin typeface="Garamond" panose="02020404030301010803" pitchFamily="18" charset="0"/>
            </a:endParaRPr>
          </a:p>
          <a:p>
            <a:pPr marL="0" indent="0">
              <a:buNone/>
              <a:defRPr/>
            </a:pPr>
            <a:r>
              <a:rPr lang="pt-PT" altLang="pt-PT" sz="3600" b="1" dirty="0" smtClean="0">
                <a:latin typeface="Garamond" panose="02020404030301010803" pitchFamily="18" charset="0"/>
              </a:rPr>
              <a:t>b</a:t>
            </a:r>
            <a:r>
              <a:rPr lang="pt-PT" altLang="pt-PT" sz="3600" b="1" dirty="0">
                <a:latin typeface="Garamond" panose="02020404030301010803" pitchFamily="18" charset="0"/>
              </a:rPr>
              <a:t>) Comparar grupos das equipes (</a:t>
            </a:r>
            <a:r>
              <a:rPr lang="pt-PT" altLang="pt-PT" sz="3600" b="1" dirty="0" err="1">
                <a:latin typeface="Garamond" panose="02020404030301010803" pitchFamily="18" charset="0"/>
              </a:rPr>
              <a:t>Cont</a:t>
            </a:r>
            <a:r>
              <a:rPr lang="pt-PT" altLang="pt-PT" sz="3600" b="1" dirty="0">
                <a:latin typeface="Garamond" panose="02020404030301010803" pitchFamily="18" charset="0"/>
              </a:rPr>
              <a:t>.)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pt-PT" altLang="pt-PT" sz="3600" dirty="0">
                <a:latin typeface="Garamond" panose="02020404030301010803" pitchFamily="18" charset="0"/>
              </a:rPr>
              <a:t>Nas equipes:</a:t>
            </a:r>
          </a:p>
          <a:p>
            <a:pPr>
              <a:defRPr/>
            </a:pPr>
            <a:r>
              <a:rPr lang="pt-PT" altLang="pt-PT" sz="3600" dirty="0">
                <a:latin typeface="Garamond" panose="02020404030301010803" pitchFamily="18" charset="0"/>
              </a:rPr>
              <a:t>As </a:t>
            </a:r>
            <a:r>
              <a:rPr lang="pt-PT" altLang="pt-PT" sz="3600" dirty="0" err="1">
                <a:latin typeface="Garamond" panose="02020404030301010803" pitchFamily="18" charset="0"/>
              </a:rPr>
              <a:t>quipes</a:t>
            </a:r>
            <a:r>
              <a:rPr lang="pt-PT" altLang="pt-PT" sz="3600" dirty="0">
                <a:latin typeface="Garamond" panose="02020404030301010803" pitchFamily="18" charset="0"/>
              </a:rPr>
              <a:t> gerem sinergias positivas por meio do esforço colectivo;</a:t>
            </a:r>
          </a:p>
          <a:p>
            <a:pPr>
              <a:defRPr/>
            </a:pPr>
            <a:r>
              <a:rPr lang="pt-PT" altLang="pt-PT" sz="3600" dirty="0">
                <a:latin typeface="Garamond" panose="02020404030301010803" pitchFamily="18" charset="0"/>
              </a:rPr>
              <a:t>Os esforços individuais resultam em um nível de desempenho maior do que a soma das  contribuições individuais.</a:t>
            </a:r>
          </a:p>
          <a:p>
            <a:pPr algn="just">
              <a:defRPr/>
            </a:pPr>
            <a:r>
              <a:rPr lang="pt-PT" altLang="pt-PT" sz="3600" b="1" dirty="0">
                <a:latin typeface="Garamond" panose="02020404030301010803" pitchFamily="18" charset="0"/>
              </a:rPr>
              <a:t>As equipes podem realizar variedades de actividades tais como: fazer produtos, prestar serviços, negociar acordos, coordenar projectos, oferecer aconselhamento e tomar decisões.</a:t>
            </a:r>
          </a:p>
          <a:p>
            <a:pPr algn="just">
              <a:buNone/>
            </a:pPr>
            <a:endParaRPr lang="pt-PT" altLang="pt-PT" sz="3600" dirty="0">
              <a:solidFill>
                <a:srgbClr val="00B050"/>
              </a:solidFill>
            </a:endParaRPr>
          </a:p>
          <a:p>
            <a:pPr marL="457200" indent="-457200">
              <a:lnSpc>
                <a:spcPct val="80000"/>
              </a:lnSpc>
              <a:buNone/>
              <a:defRPr/>
            </a:pPr>
            <a:r>
              <a:rPr lang="x-none" sz="3500" dirty="0" smtClean="0">
                <a:latin typeface="Garamond" panose="02020404030301010803" pitchFamily="18" charset="0"/>
              </a:rPr>
              <a:t> </a:t>
            </a:r>
          </a:p>
          <a:p>
            <a:pPr algn="just">
              <a:buNone/>
            </a:pPr>
            <a:endParaRPr lang="x-none" altLang="pt-PT" sz="3400" dirty="0">
              <a:latin typeface="Garamond" panose="02020404030301010803" pitchFamily="18" charset="0"/>
            </a:endParaRPr>
          </a:p>
          <a:p>
            <a:pPr algn="just">
              <a:buNone/>
            </a:pPr>
            <a:endParaRPr lang="x-none" altLang="pt-PT" sz="3400" dirty="0">
              <a:latin typeface="Garamond" panose="02020404030301010803" pitchFamily="18" charset="0"/>
            </a:endParaRPr>
          </a:p>
          <a:p>
            <a:pPr algn="just">
              <a:buNone/>
            </a:pPr>
            <a:endParaRPr lang="x-none" altLang="pt-PT" sz="3600" dirty="0" smtClean="0"/>
          </a:p>
          <a:p>
            <a:pPr algn="just">
              <a:buNone/>
            </a:pPr>
            <a:endParaRPr lang="x-none" altLang="pt-PT" sz="3600" dirty="0" smtClean="0"/>
          </a:p>
          <a:p>
            <a:pPr algn="just">
              <a:buNone/>
            </a:pPr>
            <a:endParaRPr lang="x-none" altLang="pt-PT" sz="3600" dirty="0"/>
          </a:p>
          <a:p>
            <a:pPr algn="just">
              <a:buNone/>
            </a:pPr>
            <a:endParaRPr lang="pt-PT" altLang="pt-PT" sz="3600" dirty="0"/>
          </a:p>
          <a:p>
            <a:endParaRPr lang="pt-PT" sz="2800" b="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</a:t>
            </a:r>
            <a:r>
              <a:rPr lang="x-none" dirty="0" smtClean="0"/>
              <a:t>024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953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290" y="-1120877"/>
            <a:ext cx="11000511" cy="2153264"/>
          </a:xfrm>
        </p:spPr>
        <p:txBody>
          <a:bodyPr>
            <a:normAutofit fontScale="90000"/>
          </a:bodyPr>
          <a:lstStyle/>
          <a:p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600" dirty="0"/>
              <a:t/>
            </a:r>
            <a:br>
              <a:rPr lang="x-none" sz="3600" dirty="0"/>
            </a:br>
            <a:r>
              <a:rPr lang="x-none" sz="3600" dirty="0" smtClean="0"/>
              <a:t/>
            </a:r>
            <a:br>
              <a:rPr lang="x-none" sz="3600" dirty="0" smtClean="0"/>
            </a:br>
            <a:r>
              <a:rPr lang="x-none" altLang="pt-PT" sz="3600" dirty="0" smtClean="0">
                <a:solidFill>
                  <a:schemeClr val="tx1"/>
                </a:solidFill>
              </a:rPr>
              <a:t>3. I</a:t>
            </a:r>
            <a:r>
              <a:rPr lang="pt-PT" altLang="pt-PT" sz="3600" dirty="0" err="1" smtClean="0">
                <a:solidFill>
                  <a:schemeClr val="tx1"/>
                </a:solidFill>
              </a:rPr>
              <a:t>dentificar</a:t>
            </a:r>
            <a:r>
              <a:rPr lang="pt-PT" altLang="pt-PT" sz="3600" dirty="0" smtClean="0">
                <a:solidFill>
                  <a:schemeClr val="tx1"/>
                </a:solidFill>
              </a:rPr>
              <a:t>  </a:t>
            </a:r>
            <a:r>
              <a:rPr lang="pt-PT" altLang="pt-PT" sz="3600" dirty="0">
                <a:solidFill>
                  <a:schemeClr val="tx1"/>
                </a:solidFill>
              </a:rPr>
              <a:t>tipos de </a:t>
            </a:r>
            <a:r>
              <a:rPr lang="pt-PT" altLang="pt-PT" sz="3600" dirty="0" smtClean="0">
                <a:solidFill>
                  <a:schemeClr val="tx1"/>
                </a:solidFill>
              </a:rPr>
              <a:t>equipes</a:t>
            </a:r>
            <a:r>
              <a:rPr lang="pt-PT" altLang="pt-PT" sz="3600" dirty="0">
                <a:solidFill>
                  <a:schemeClr val="tx1"/>
                </a:solidFill>
              </a:rPr>
              <a:t/>
            </a:r>
            <a:br>
              <a:rPr lang="pt-PT" altLang="pt-PT" sz="3600" dirty="0">
                <a:solidFill>
                  <a:schemeClr val="tx1"/>
                </a:solidFill>
              </a:rPr>
            </a:br>
            <a:r>
              <a:rPr lang="pt-PT" altLang="pt-PT" sz="3600" dirty="0">
                <a:solidFill>
                  <a:schemeClr val="tx1"/>
                </a:solidFill>
              </a:rPr>
              <a:t/>
            </a:r>
            <a:br>
              <a:rPr lang="pt-PT" altLang="pt-PT" sz="3600" dirty="0">
                <a:solidFill>
                  <a:schemeClr val="tx1"/>
                </a:solidFill>
              </a:rPr>
            </a:br>
            <a:r>
              <a:rPr lang="pt-PT" altLang="pt-PT" sz="3600" b="1" dirty="0">
                <a:latin typeface="Garamond" panose="02020404030301010803" pitchFamily="18" charset="0"/>
              </a:rPr>
              <a:t/>
            </a:r>
            <a:br>
              <a:rPr lang="pt-PT" altLang="pt-PT" sz="3600" b="1" dirty="0">
                <a:latin typeface="Garamond" panose="02020404030301010803" pitchFamily="18" charset="0"/>
              </a:rPr>
            </a:b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. </a:t>
            </a: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290" y="530942"/>
            <a:ext cx="11489665" cy="5493621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pt-PT" altLang="pt-PT" sz="3200" b="1" dirty="0"/>
              <a:t>c) Identificar  tipos de equipes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pt-PT" sz="3200" dirty="0"/>
              <a:t>equipes de solução de problemas;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pt-PT" sz="3200" dirty="0"/>
              <a:t>equipes </a:t>
            </a:r>
            <a:r>
              <a:rPr lang="pt-PT" sz="3200" dirty="0" err="1"/>
              <a:t>autogerenciadas</a:t>
            </a:r>
            <a:r>
              <a:rPr lang="pt-PT" sz="3200" dirty="0"/>
              <a:t>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pt-PT" sz="3200" dirty="0"/>
              <a:t>equipes multifuncionais; e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pt-PT" sz="3200" dirty="0"/>
              <a:t>equipes virtuais.</a:t>
            </a:r>
          </a:p>
          <a:p>
            <a:pPr>
              <a:buNone/>
            </a:pPr>
            <a:r>
              <a:rPr lang="pt-PT" altLang="pt-PT" sz="3200" dirty="0"/>
              <a:t/>
            </a:r>
            <a:br>
              <a:rPr lang="pt-PT" altLang="pt-PT" sz="3200" dirty="0"/>
            </a:br>
            <a:endParaRPr lang="x-none" altLang="pt-PT" sz="3200" b="1" dirty="0">
              <a:latin typeface="Garamond" panose="02020404030301010803" pitchFamily="18" charset="0"/>
            </a:endParaRPr>
          </a:p>
          <a:p>
            <a:pPr algn="just">
              <a:buNone/>
            </a:pPr>
            <a:endParaRPr lang="pt-PT" altLang="pt-PT" sz="3200" b="1" dirty="0">
              <a:latin typeface="Garamond" panose="02020404030301010803" pitchFamily="18" charset="0"/>
            </a:endParaRPr>
          </a:p>
          <a:p>
            <a:pPr marL="711200" indent="-711200" algn="just">
              <a:buClr>
                <a:schemeClr val="tx1"/>
              </a:buClr>
              <a:buNone/>
            </a:pPr>
            <a:r>
              <a:rPr lang="pt-PT" sz="2800" b="1" dirty="0">
                <a:latin typeface="Garamond" panose="02020404030301010803" pitchFamily="18" charset="0"/>
              </a:rPr>
              <a:t> </a:t>
            </a:r>
            <a:endParaRPr lang="pt-PT" altLang="pt-PT" sz="2800" b="1" dirty="0">
              <a:latin typeface="Garamond" panose="02020404030301010803" pitchFamily="18" charset="0"/>
            </a:endParaRPr>
          </a:p>
          <a:p>
            <a:pPr marL="533400" indent="-533400">
              <a:lnSpc>
                <a:spcPct val="80000"/>
              </a:lnSpc>
              <a:buNone/>
              <a:defRPr/>
            </a:pPr>
            <a:endParaRPr lang="pt-PT" altLang="pt-PT" sz="2800" dirty="0"/>
          </a:p>
          <a:p>
            <a:pPr marL="533400" indent="-533400">
              <a:lnSpc>
                <a:spcPct val="80000"/>
              </a:lnSpc>
              <a:buNone/>
              <a:defRPr/>
            </a:pPr>
            <a:endParaRPr lang="pt-PT" altLang="pt-PT" sz="2800" b="1" dirty="0"/>
          </a:p>
          <a:p>
            <a:pPr marL="0" indent="0">
              <a:buFont typeface="Wingdings" panose="05000000000000000000" pitchFamily="2" charset="2"/>
              <a:buNone/>
            </a:pPr>
            <a:endParaRPr lang="x-none" altLang="pt-PT" b="1" dirty="0" smtClean="0">
              <a:solidFill>
                <a:srgbClr val="00B050"/>
              </a:solidFill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x-none" altLang="pt-PT" b="1" dirty="0">
              <a:solidFill>
                <a:srgbClr val="00B050"/>
              </a:solidFill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pt-PT" altLang="pt-PT" b="1" dirty="0">
              <a:solidFill>
                <a:srgbClr val="00B050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7</a:t>
            </a:fld>
            <a:endParaRPr lang="pt-PT"/>
          </a:p>
        </p:txBody>
      </p:sp>
      <p:sp>
        <p:nvSpPr>
          <p:cNvPr id="4" name="AutoShape 2" descr="O que é Dissonância Cognitiva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4562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altLang="pt-PT" dirty="0" smtClean="0">
                <a:solidFill>
                  <a:schemeClr val="tx1"/>
                </a:solidFill>
              </a:rPr>
              <a:t>6. </a:t>
            </a:r>
            <a:r>
              <a:rPr lang="pt-PT" altLang="pt-PT" dirty="0" smtClean="0">
                <a:solidFill>
                  <a:schemeClr val="tx1"/>
                </a:solidFill>
              </a:rPr>
              <a:t>Especificar </a:t>
            </a:r>
            <a:r>
              <a:rPr lang="pt-PT" altLang="pt-PT" dirty="0">
                <a:solidFill>
                  <a:schemeClr val="tx1"/>
                </a:solidFill>
              </a:rPr>
              <a:t>as características das equipes eficazes</a:t>
            </a:r>
            <a:r>
              <a:rPr lang="pt-PT" altLang="pt-PT" dirty="0"/>
              <a:t/>
            </a:r>
            <a:br>
              <a:rPr lang="pt-PT" altLang="pt-PT" dirty="0"/>
            </a:br>
            <a:endParaRPr lang="pt-P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x-none" sz="2400" dirty="0" smtClean="0">
                <a:solidFill>
                  <a:schemeClr val="tx1"/>
                </a:solidFill>
              </a:rPr>
              <a:t>Caracteristicas de equipes eficazes</a:t>
            </a:r>
            <a:endParaRPr lang="pt-PT" sz="2400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x-none" dirty="0">
                <a:solidFill>
                  <a:schemeClr val="tx1"/>
                </a:solidFill>
              </a:rPr>
              <a:t>Caracteristicas de equipes eficazes</a:t>
            </a:r>
            <a:endParaRPr lang="pt-PT" dirty="0">
              <a:solidFill>
                <a:schemeClr val="tx1"/>
              </a:solidFill>
            </a:endParaRPr>
          </a:p>
          <a:p>
            <a:endParaRPr lang="pt-PT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Docente: Juma Mussa (MSC)</a:t>
            </a:r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8</a:t>
            </a:fld>
            <a:endParaRPr lang="pt-PT"/>
          </a:p>
        </p:txBody>
      </p:sp>
      <p:sp>
        <p:nvSpPr>
          <p:cNvPr id="10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pt-PT" altLang="pt-PT" sz="2800" b="1" dirty="0" smtClean="0"/>
              <a:t>d) Criar equipes eficazes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pt-PT" altLang="pt-PT" sz="2800" dirty="0" err="1" smtClean="0"/>
              <a:t>Aspectos</a:t>
            </a:r>
            <a:r>
              <a:rPr lang="pt-PT" altLang="pt-PT" sz="2800" dirty="0" smtClean="0"/>
              <a:t> relacionados com a eficácia das </a:t>
            </a:r>
            <a:r>
              <a:rPr lang="pt-PT" altLang="pt-PT" sz="2800" dirty="0" err="1" smtClean="0"/>
              <a:t>quipes</a:t>
            </a:r>
            <a:r>
              <a:rPr lang="pt-PT" altLang="pt-PT" sz="2800" dirty="0" smtClean="0"/>
              <a:t>:</a:t>
            </a:r>
          </a:p>
          <a:p>
            <a:pPr>
              <a:buFont typeface="+mj-lt"/>
              <a:buAutoNum type="arabicPeriod"/>
              <a:defRPr/>
            </a:pPr>
            <a:r>
              <a:rPr lang="pt-PT" altLang="pt-PT" sz="2800" dirty="0" smtClean="0"/>
              <a:t>Contexto;</a:t>
            </a:r>
          </a:p>
          <a:p>
            <a:pPr>
              <a:buFont typeface="+mj-lt"/>
              <a:buAutoNum type="arabicPeriod"/>
              <a:defRPr/>
            </a:pPr>
            <a:r>
              <a:rPr lang="pt-PT" altLang="pt-PT" sz="2800" dirty="0" smtClean="0"/>
              <a:t>Composição;</a:t>
            </a:r>
          </a:p>
          <a:p>
            <a:pPr>
              <a:buFont typeface="+mj-lt"/>
              <a:buAutoNum type="arabicPeriod"/>
              <a:defRPr/>
            </a:pPr>
            <a:r>
              <a:rPr lang="pt-PT" altLang="pt-PT" sz="2800" dirty="0" err="1" smtClean="0"/>
              <a:t>Projecto</a:t>
            </a:r>
            <a:r>
              <a:rPr lang="pt-PT" altLang="pt-PT" sz="2800" dirty="0" smtClean="0"/>
              <a:t> de trabalho e;</a:t>
            </a:r>
          </a:p>
          <a:p>
            <a:pPr>
              <a:buFont typeface="+mj-lt"/>
              <a:buAutoNum type="arabicPeriod"/>
              <a:defRPr/>
            </a:pPr>
            <a:r>
              <a:rPr lang="pt-PT" altLang="pt-PT" sz="2800" dirty="0" smtClean="0"/>
              <a:t>Processo.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pt-PT" sz="2800" dirty="0" smtClean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pt-PT" sz="1800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628640" cy="4246880"/>
          </a:xfrm>
        </p:spPr>
        <p:txBody>
          <a:bodyPr>
            <a:normAutofit lnSpcReduction="10000"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pt-PT" b="1" dirty="0" smtClean="0"/>
              <a:t>2. Composição</a:t>
            </a:r>
          </a:p>
          <a:p>
            <a:pPr>
              <a:defRPr/>
            </a:pPr>
            <a:r>
              <a:rPr lang="pt-PT" dirty="0" smtClean="0"/>
              <a:t>Habilidade dos membros;</a:t>
            </a:r>
          </a:p>
          <a:p>
            <a:pPr>
              <a:defRPr/>
            </a:pPr>
            <a:r>
              <a:rPr lang="pt-PT" dirty="0" smtClean="0"/>
              <a:t>Personalidade;</a:t>
            </a:r>
          </a:p>
          <a:p>
            <a:pPr>
              <a:defRPr/>
            </a:pPr>
            <a:r>
              <a:rPr lang="pt-PT" dirty="0" smtClean="0"/>
              <a:t>Alocação dos papeis;</a:t>
            </a:r>
          </a:p>
          <a:p>
            <a:pPr>
              <a:defRPr/>
            </a:pPr>
            <a:r>
              <a:rPr lang="pt-PT" dirty="0" smtClean="0"/>
              <a:t>Diversidade;</a:t>
            </a:r>
          </a:p>
          <a:p>
            <a:pPr>
              <a:defRPr/>
            </a:pPr>
            <a:r>
              <a:rPr lang="pt-PT" dirty="0" smtClean="0"/>
              <a:t>Tamanho da equipe;</a:t>
            </a:r>
          </a:p>
          <a:p>
            <a:pPr>
              <a:defRPr/>
            </a:pPr>
            <a:r>
              <a:rPr lang="pt-PT" dirty="0" smtClean="0"/>
              <a:t>Flexibilidade das equipes;</a:t>
            </a:r>
          </a:p>
          <a:p>
            <a:pPr>
              <a:defRPr/>
            </a:pPr>
            <a:r>
              <a:rPr lang="pt-PT" dirty="0" smtClean="0"/>
              <a:t>Preferências dos membros (alguns preferem trabalhar individualmente).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pt-PT" dirty="0" smtClean="0"/>
              <a:t>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pt-PT" sz="1400" dirty="0"/>
          </a:p>
        </p:txBody>
      </p:sp>
    </p:spTree>
    <p:extLst>
      <p:ext uri="{BB962C8B-B14F-4D97-AF65-F5344CB8AC3E}">
        <p14:creationId xmlns:p14="http://schemas.microsoft.com/office/powerpoint/2010/main" val="4032509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x-none" dirty="0">
                <a:solidFill>
                  <a:schemeClr val="tx1"/>
                </a:solidFill>
              </a:rPr>
              <a:t>Caracteristicas de equipes eficazes</a:t>
            </a:r>
            <a:endParaRPr lang="pt-PT" dirty="0">
              <a:solidFill>
                <a:schemeClr val="tx1"/>
              </a:solidFill>
            </a:endParaRPr>
          </a:p>
          <a:p>
            <a:endParaRPr lang="pt-P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pt-PT" altLang="pt-PT" sz="3200" b="1" dirty="0"/>
              <a:t>1.   Contexto</a:t>
            </a:r>
          </a:p>
          <a:p>
            <a:pPr>
              <a:defRPr/>
            </a:pPr>
            <a:r>
              <a:rPr lang="pt-PT" dirty="0"/>
              <a:t>Recursos adequados;</a:t>
            </a:r>
          </a:p>
          <a:p>
            <a:pPr>
              <a:defRPr/>
            </a:pPr>
            <a:r>
              <a:rPr lang="pt-PT" dirty="0"/>
              <a:t>Liderança;</a:t>
            </a:r>
          </a:p>
          <a:p>
            <a:pPr>
              <a:defRPr/>
            </a:pPr>
            <a:r>
              <a:rPr lang="pt-PT" dirty="0"/>
              <a:t>Clima de confiança;</a:t>
            </a:r>
          </a:p>
          <a:p>
            <a:pPr>
              <a:defRPr/>
            </a:pPr>
            <a:r>
              <a:rPr lang="pt-PT" dirty="0"/>
              <a:t>Sistema de recompensa.</a:t>
            </a:r>
          </a:p>
          <a:p>
            <a:endParaRPr lang="pt-P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x-none" dirty="0">
                <a:solidFill>
                  <a:schemeClr val="tx1"/>
                </a:solidFill>
              </a:rPr>
              <a:t>Caracteristicas de equipes eficazes</a:t>
            </a:r>
            <a:endParaRPr lang="pt-PT" dirty="0">
              <a:solidFill>
                <a:schemeClr val="tx1"/>
              </a:solidFill>
            </a:endParaRPr>
          </a:p>
          <a:p>
            <a:endParaRPr lang="pt-PT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pt-PT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pt-PT" sz="3200" b="1" dirty="0"/>
              <a:t>3. Projecto de trabalho</a:t>
            </a:r>
          </a:p>
          <a:p>
            <a:pPr>
              <a:defRPr/>
            </a:pPr>
            <a:r>
              <a:rPr lang="pt-PT" dirty="0"/>
              <a:t>Autonomia;</a:t>
            </a:r>
          </a:p>
          <a:p>
            <a:pPr>
              <a:defRPr/>
            </a:pPr>
            <a:r>
              <a:rPr lang="pt-PT" dirty="0"/>
              <a:t>Variedade das habilidades;</a:t>
            </a:r>
          </a:p>
          <a:p>
            <a:pPr>
              <a:defRPr/>
            </a:pPr>
            <a:r>
              <a:rPr lang="pt-PT" dirty="0"/>
              <a:t>Identidade das tarefas;</a:t>
            </a:r>
          </a:p>
          <a:p>
            <a:pPr>
              <a:defRPr/>
            </a:pPr>
            <a:r>
              <a:rPr lang="pt-PT" dirty="0"/>
              <a:t>Significâncias das tarefas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Docente: Juma Mussa (MSC)</a:t>
            </a:r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469784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5774</TotalTime>
  <Words>663</Words>
  <Application>Microsoft Office PowerPoint</Application>
  <PresentationFormat>Widescreen</PresentationFormat>
  <Paragraphs>204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 Unicode MS</vt:lpstr>
      <vt:lpstr>Arial</vt:lpstr>
      <vt:lpstr>Calibri</vt:lpstr>
      <vt:lpstr>Garamond</vt:lpstr>
      <vt:lpstr>Ink Free</vt:lpstr>
      <vt:lpstr>Kristen ITC</vt:lpstr>
      <vt:lpstr>Times New Roman</vt:lpstr>
      <vt:lpstr>Wingdings</vt:lpstr>
      <vt:lpstr>Clarity</vt:lpstr>
      <vt:lpstr> INSTITUTO SUPERIOR DE TRANSPORTES E COMUNICAÇÕES</vt:lpstr>
      <vt:lpstr>                                AULA- 10    </vt:lpstr>
      <vt:lpstr> </vt:lpstr>
      <vt:lpstr>    1. Explicar a crescente popularidade das equipes nas organizações.    </vt:lpstr>
      <vt:lpstr>      2. Comparar grupos das equipes      </vt:lpstr>
      <vt:lpstr>        2. Comparar grupos das equipes        </vt:lpstr>
      <vt:lpstr>       3. Identificar  tipos de equipes      .    </vt:lpstr>
      <vt:lpstr>6. Especificar as características das equipes eficazes </vt:lpstr>
      <vt:lpstr>PowerPoint Presentation</vt:lpstr>
      <vt:lpstr>   5.  Criar equipes eficazes    </vt:lpstr>
      <vt:lpstr>   5. Transformando indivíduos em Membros de equipe. Desafios:   .  </vt:lpstr>
      <vt:lpstr>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Muveca</dc:creator>
  <cp:lastModifiedBy>JUMA</cp:lastModifiedBy>
  <cp:revision>433</cp:revision>
  <dcterms:created xsi:type="dcterms:W3CDTF">2023-07-27T09:06:55Z</dcterms:created>
  <dcterms:modified xsi:type="dcterms:W3CDTF">2024-09-06T10:03:07Z</dcterms:modified>
</cp:coreProperties>
</file>